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sap Condensed Bold" charset="1" panose="020F0806030202060203"/>
      <p:regular r:id="rId25"/>
    </p:embeddedFont>
    <p:embeddedFont>
      <p:font typeface="Dumondi Condensed" charset="1" panose="00000000000000000000"/>
      <p:regular r:id="rId26"/>
    </p:embeddedFont>
    <p:embeddedFont>
      <p:font typeface="Dumondi Condensed Bold" charset="1" panose="00000000000000000000"/>
      <p:regular r:id="rId27"/>
    </p:embeddedFont>
    <p:embeddedFont>
      <p:font typeface="Dumondi Condense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442073" y="974057"/>
            <a:ext cx="6928577" cy="8884430"/>
          </a:xfrm>
          <a:prstGeom prst="rect">
            <a:avLst/>
          </a:prstGeom>
        </p:spPr>
      </p:pic>
      <p:grpSp>
        <p:nvGrpSpPr>
          <p:cNvPr name="Group 3" id="3"/>
          <p:cNvGrpSpPr/>
          <p:nvPr/>
        </p:nvGrpSpPr>
        <p:grpSpPr>
          <a:xfrm rot="0">
            <a:off x="-1164697" y="1266114"/>
            <a:ext cx="2790777" cy="279077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44651" y="687907"/>
            <a:ext cx="681586" cy="68158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385040" y="8891612"/>
            <a:ext cx="2790777" cy="27907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911846" y="8677522"/>
            <a:ext cx="802223" cy="8022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101021" y="1676569"/>
            <a:ext cx="2423873" cy="1516022"/>
          </a:xfrm>
          <a:custGeom>
            <a:avLst/>
            <a:gdLst/>
            <a:ahLst/>
            <a:cxnLst/>
            <a:rect r="r" b="b" t="t" l="l"/>
            <a:pathLst>
              <a:path h="1516022" w="2423873">
                <a:moveTo>
                  <a:pt x="0" y="0"/>
                </a:moveTo>
                <a:lnTo>
                  <a:pt x="2423873" y="0"/>
                </a:lnTo>
                <a:lnTo>
                  <a:pt x="2423873" y="1516022"/>
                </a:lnTo>
                <a:lnTo>
                  <a:pt x="0" y="1516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626079" y="3327797"/>
            <a:ext cx="8465050" cy="1901144"/>
          </a:xfrm>
          <a:prstGeom prst="rect">
            <a:avLst/>
          </a:prstGeom>
        </p:spPr>
        <p:txBody>
          <a:bodyPr anchor="t" rtlCol="false" tIns="0" lIns="0" bIns="0" rIns="0">
            <a:spAutoFit/>
          </a:bodyPr>
          <a:lstStyle/>
          <a:p>
            <a:pPr algn="l">
              <a:lnSpc>
                <a:spcPts val="15437"/>
              </a:lnSpc>
              <a:spcBef>
                <a:spcPct val="0"/>
              </a:spcBef>
            </a:pPr>
            <a:r>
              <a:rPr lang="en-US" sz="11026">
                <a:solidFill>
                  <a:srgbClr val="000000"/>
                </a:solidFill>
                <a:latin typeface="Asap Condensed Bold"/>
                <a:ea typeface="Asap Condensed Bold"/>
                <a:cs typeface="Asap Condensed Bold"/>
                <a:sym typeface="Asap Condensed Bold"/>
              </a:rPr>
              <a:t>ADVENTURE</a:t>
            </a:r>
          </a:p>
        </p:txBody>
      </p:sp>
      <p:sp>
        <p:nvSpPr>
          <p:cNvPr name="TextBox 17" id="17"/>
          <p:cNvSpPr txBox="true"/>
          <p:nvPr/>
        </p:nvSpPr>
        <p:spPr>
          <a:xfrm rot="0">
            <a:off x="1626079" y="4506106"/>
            <a:ext cx="8465050" cy="2663177"/>
          </a:xfrm>
          <a:prstGeom prst="rect">
            <a:avLst/>
          </a:prstGeom>
        </p:spPr>
        <p:txBody>
          <a:bodyPr anchor="t" rtlCol="false" tIns="0" lIns="0" bIns="0" rIns="0">
            <a:spAutoFit/>
          </a:bodyPr>
          <a:lstStyle/>
          <a:p>
            <a:pPr algn="l">
              <a:lnSpc>
                <a:spcPts val="21735"/>
              </a:lnSpc>
              <a:spcBef>
                <a:spcPct val="0"/>
              </a:spcBef>
            </a:pPr>
            <a:r>
              <a:rPr lang="en-US" sz="15525">
                <a:solidFill>
                  <a:srgbClr val="000000"/>
                </a:solidFill>
                <a:latin typeface="Asap Condensed Bold"/>
                <a:ea typeface="Asap Condensed Bold"/>
                <a:cs typeface="Asap Condensed Bold"/>
                <a:sym typeface="Asap Condensed Bold"/>
              </a:rPr>
              <a:t>WORKS</a:t>
            </a:r>
          </a:p>
        </p:txBody>
      </p:sp>
      <p:sp>
        <p:nvSpPr>
          <p:cNvPr name="TextBox 18" id="18"/>
          <p:cNvSpPr txBox="true"/>
          <p:nvPr/>
        </p:nvSpPr>
        <p:spPr>
          <a:xfrm rot="0">
            <a:off x="6905291" y="812132"/>
            <a:ext cx="4273311" cy="587376"/>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Dumondi Condensed"/>
                <a:ea typeface="Dumondi Condensed"/>
                <a:cs typeface="Dumondi Condensed"/>
                <a:sym typeface="Dumondi Condensed"/>
              </a:rPr>
              <a:t>Presented by Habiba Alaa Eldin</a:t>
            </a:r>
          </a:p>
        </p:txBody>
      </p:sp>
      <p:sp>
        <p:nvSpPr>
          <p:cNvPr name="TextBox 19" id="19"/>
          <p:cNvSpPr txBox="true"/>
          <p:nvPr/>
        </p:nvSpPr>
        <p:spPr>
          <a:xfrm rot="0">
            <a:off x="1626079" y="6955104"/>
            <a:ext cx="7517921" cy="587375"/>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Dumondi Condensed"/>
                <a:ea typeface="Dumondi Condensed"/>
                <a:cs typeface="Dumondi Condensed"/>
                <a:sym typeface="Dumondi Condensed"/>
              </a:rPr>
              <a:t>BI End-to-End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C853"/>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9942726" y="3806746"/>
            <a:ext cx="6099455" cy="1933184"/>
          </a:xfrm>
          <a:prstGeom prst="rect">
            <a:avLst/>
          </a:prstGeom>
        </p:spPr>
        <p:txBody>
          <a:bodyPr anchor="t" rtlCol="false" tIns="0" lIns="0" bIns="0" rIns="0">
            <a:spAutoFit/>
          </a:bodyPr>
          <a:lstStyle/>
          <a:p>
            <a:pPr algn="r">
              <a:lnSpc>
                <a:spcPts val="14522"/>
              </a:lnSpc>
            </a:pPr>
            <a:r>
              <a:rPr lang="en-US" sz="14099" spc="507">
                <a:solidFill>
                  <a:srgbClr val="000000"/>
                </a:solidFill>
                <a:latin typeface="Asap Condensed Bold"/>
                <a:ea typeface="Asap Condensed Bold"/>
                <a:cs typeface="Asap Condensed Bold"/>
                <a:sym typeface="Asap Condensed Bold"/>
              </a:rPr>
              <a:t>DATA</a:t>
            </a:r>
          </a:p>
        </p:txBody>
      </p:sp>
      <p:pic>
        <p:nvPicPr>
          <p:cNvPr name="Picture 16" id="16"/>
          <p:cNvPicPr>
            <a:picLocks noChangeAspect="true"/>
          </p:cNvPicPr>
          <p:nvPr/>
        </p:nvPicPr>
        <p:blipFill>
          <a:blip r:embed="rId2"/>
          <a:srcRect l="0" t="0" r="0" b="0"/>
          <a:stretch>
            <a:fillRect/>
          </a:stretch>
        </p:blipFill>
        <p:spPr>
          <a:xfrm flipH="true" flipV="false" rot="0">
            <a:off x="-2910742" y="2662148"/>
            <a:ext cx="12853468" cy="10467716"/>
          </a:xfrm>
          <a:prstGeom prst="rect">
            <a:avLst/>
          </a:prstGeom>
        </p:spPr>
      </p:pic>
      <p:sp>
        <p:nvSpPr>
          <p:cNvPr name="TextBox 17" id="17"/>
          <p:cNvSpPr txBox="true"/>
          <p:nvPr/>
        </p:nvSpPr>
        <p:spPr>
          <a:xfrm rot="0">
            <a:off x="9396815" y="5601511"/>
            <a:ext cx="6645366" cy="1415145"/>
          </a:xfrm>
          <a:prstGeom prst="rect">
            <a:avLst/>
          </a:prstGeom>
        </p:spPr>
        <p:txBody>
          <a:bodyPr anchor="t" rtlCol="false" tIns="0" lIns="0" bIns="0" rIns="0">
            <a:spAutoFit/>
          </a:bodyPr>
          <a:lstStyle/>
          <a:p>
            <a:pPr algn="r">
              <a:lnSpc>
                <a:spcPts val="10711"/>
              </a:lnSpc>
            </a:pPr>
            <a:r>
              <a:rPr lang="en-US" sz="10399" spc="374">
                <a:solidFill>
                  <a:srgbClr val="000000"/>
                </a:solidFill>
                <a:latin typeface="Asap Condensed Bold"/>
                <a:ea typeface="Asap Condensed Bold"/>
                <a:cs typeface="Asap Condensed Bold"/>
                <a:sym typeface="Asap Condensed Bold"/>
              </a:rPr>
              <a:t>MODELING</a:t>
            </a:r>
          </a:p>
        </p:txBody>
      </p:sp>
      <p:sp>
        <p:nvSpPr>
          <p:cNvPr name="AutoShape 18" id="18"/>
          <p:cNvSpPr/>
          <p:nvPr/>
        </p:nvSpPr>
        <p:spPr>
          <a:xfrm>
            <a:off x="1028700" y="2005522"/>
            <a:ext cx="16230600" cy="0"/>
          </a:xfrm>
          <a:prstGeom prst="line">
            <a:avLst/>
          </a:prstGeom>
          <a:ln cap="flat" w="47625">
            <a:solidFill>
              <a:srgbClr val="00000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C853"/>
        </a:solidFill>
      </p:bgPr>
    </p:bg>
    <p:spTree>
      <p:nvGrpSpPr>
        <p:cNvPr id="1" name=""/>
        <p:cNvGrpSpPr/>
        <p:nvPr/>
      </p:nvGrpSpPr>
      <p:grpSpPr>
        <a:xfrm>
          <a:off x="0" y="0"/>
          <a:ext cx="0" cy="0"/>
          <a:chOff x="0" y="0"/>
          <a:chExt cx="0" cy="0"/>
        </a:xfrm>
      </p:grpSpPr>
      <p:grpSp>
        <p:nvGrpSpPr>
          <p:cNvPr name="Group 2" id="2"/>
          <p:cNvGrpSpPr/>
          <p:nvPr/>
        </p:nvGrpSpPr>
        <p:grpSpPr>
          <a:xfrm rot="0">
            <a:off x="2540342" y="9335665"/>
            <a:ext cx="1902670" cy="19026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302954" y="426002"/>
            <a:ext cx="3363512" cy="33635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43697" y="7319270"/>
            <a:ext cx="2241710" cy="22417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923378" y="1617613"/>
            <a:ext cx="14441095" cy="7051773"/>
            <a:chOff x="0" y="0"/>
            <a:chExt cx="18758712" cy="9160122"/>
          </a:xfrm>
        </p:grpSpPr>
        <p:sp>
          <p:nvSpPr>
            <p:cNvPr name="Freeform 12" id="12"/>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3" id="13"/>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4" id="14"/>
          <p:cNvGrpSpPr/>
          <p:nvPr/>
        </p:nvGrpSpPr>
        <p:grpSpPr>
          <a:xfrm rot="0">
            <a:off x="14588821" y="2015000"/>
            <a:ext cx="1154593" cy="321067"/>
            <a:chOff x="0" y="0"/>
            <a:chExt cx="1539457" cy="428090"/>
          </a:xfrm>
        </p:grpSpPr>
        <p:grpSp>
          <p:nvGrpSpPr>
            <p:cNvPr name="Group 15" id="15"/>
            <p:cNvGrpSpPr/>
            <p:nvPr/>
          </p:nvGrpSpPr>
          <p:grpSpPr>
            <a:xfrm rot="0">
              <a:off x="0"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56206"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11367" y="0"/>
              <a:ext cx="428090" cy="42809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4" id="24"/>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5" id="25"/>
          <p:cNvGrpSpPr/>
          <p:nvPr/>
        </p:nvGrpSpPr>
        <p:grpSpPr>
          <a:xfrm rot="0">
            <a:off x="1444123" y="8190132"/>
            <a:ext cx="958510" cy="9585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6812148" y="5874679"/>
            <a:ext cx="705891" cy="70589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065253" y="1617613"/>
            <a:ext cx="16099840" cy="7051773"/>
          </a:xfrm>
          <a:custGeom>
            <a:avLst/>
            <a:gdLst/>
            <a:ahLst/>
            <a:cxnLst/>
            <a:rect r="r" b="b" t="t" l="l"/>
            <a:pathLst>
              <a:path h="7051773" w="16099840">
                <a:moveTo>
                  <a:pt x="0" y="0"/>
                </a:moveTo>
                <a:lnTo>
                  <a:pt x="16099841" y="0"/>
                </a:lnTo>
                <a:lnTo>
                  <a:pt x="16099841" y="7051774"/>
                </a:lnTo>
                <a:lnTo>
                  <a:pt x="0" y="7051774"/>
                </a:lnTo>
                <a:lnTo>
                  <a:pt x="0" y="0"/>
                </a:lnTo>
                <a:close/>
              </a:path>
            </a:pathLst>
          </a:custGeom>
          <a:blipFill>
            <a:blip r:embed="rId2"/>
            <a:stretch>
              <a:fillRect l="-649" t="-880" r="0" b="-1792"/>
            </a:stretch>
          </a:blipFill>
        </p:spPr>
      </p:sp>
      <p:sp>
        <p:nvSpPr>
          <p:cNvPr name="TextBox 32" id="32"/>
          <p:cNvSpPr txBox="true"/>
          <p:nvPr/>
        </p:nvSpPr>
        <p:spPr>
          <a:xfrm rot="0">
            <a:off x="5708635" y="32019"/>
            <a:ext cx="10034778" cy="1318894"/>
          </a:xfrm>
          <a:prstGeom prst="rect">
            <a:avLst/>
          </a:prstGeom>
        </p:spPr>
        <p:txBody>
          <a:bodyPr anchor="t" rtlCol="false" tIns="0" lIns="0" bIns="0" rIns="0">
            <a:spAutoFit/>
          </a:bodyPr>
          <a:lstStyle/>
          <a:p>
            <a:pPr algn="just">
              <a:lnSpc>
                <a:spcPts val="10780"/>
              </a:lnSpc>
              <a:spcBef>
                <a:spcPct val="0"/>
              </a:spcBef>
            </a:pPr>
            <a:r>
              <a:rPr lang="en-US" sz="7700">
                <a:solidFill>
                  <a:srgbClr val="000000"/>
                </a:solidFill>
                <a:latin typeface="Asap Condensed Bold"/>
                <a:ea typeface="Asap Condensed Bold"/>
                <a:cs typeface="Asap Condensed Bold"/>
                <a:sym typeface="Asap Condensed Bold"/>
              </a:rPr>
              <a:t>DATA MODEL IN POWER BI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C853"/>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9942726" y="3806746"/>
            <a:ext cx="6099455" cy="1933184"/>
          </a:xfrm>
          <a:prstGeom prst="rect">
            <a:avLst/>
          </a:prstGeom>
        </p:spPr>
        <p:txBody>
          <a:bodyPr anchor="t" rtlCol="false" tIns="0" lIns="0" bIns="0" rIns="0">
            <a:spAutoFit/>
          </a:bodyPr>
          <a:lstStyle/>
          <a:p>
            <a:pPr algn="r">
              <a:lnSpc>
                <a:spcPts val="14522"/>
              </a:lnSpc>
            </a:pPr>
            <a:r>
              <a:rPr lang="en-US" sz="14099" spc="507">
                <a:solidFill>
                  <a:srgbClr val="000000"/>
                </a:solidFill>
                <a:latin typeface="Asap Condensed Bold"/>
                <a:ea typeface="Asap Condensed Bold"/>
                <a:cs typeface="Asap Condensed Bold"/>
                <a:sym typeface="Asap Condensed Bold"/>
              </a:rPr>
              <a:t>DATA</a:t>
            </a:r>
          </a:p>
        </p:txBody>
      </p:sp>
      <p:pic>
        <p:nvPicPr>
          <p:cNvPr name="Picture 16" id="16"/>
          <p:cNvPicPr>
            <a:picLocks noChangeAspect="true"/>
          </p:cNvPicPr>
          <p:nvPr/>
        </p:nvPicPr>
        <p:blipFill>
          <a:blip r:embed="rId2"/>
          <a:srcRect l="0" t="0" r="0" b="0"/>
          <a:stretch>
            <a:fillRect/>
          </a:stretch>
        </p:blipFill>
        <p:spPr>
          <a:xfrm flipH="true" flipV="false" rot="0">
            <a:off x="-2910742" y="2662148"/>
            <a:ext cx="12853468" cy="10467716"/>
          </a:xfrm>
          <a:prstGeom prst="rect">
            <a:avLst/>
          </a:prstGeom>
        </p:spPr>
      </p:pic>
      <p:sp>
        <p:nvSpPr>
          <p:cNvPr name="TextBox 17" id="17"/>
          <p:cNvSpPr txBox="true"/>
          <p:nvPr/>
        </p:nvSpPr>
        <p:spPr>
          <a:xfrm rot="0">
            <a:off x="9942726" y="5601511"/>
            <a:ext cx="6099455" cy="1415145"/>
          </a:xfrm>
          <a:prstGeom prst="rect">
            <a:avLst/>
          </a:prstGeom>
        </p:spPr>
        <p:txBody>
          <a:bodyPr anchor="t" rtlCol="false" tIns="0" lIns="0" bIns="0" rIns="0">
            <a:spAutoFit/>
          </a:bodyPr>
          <a:lstStyle/>
          <a:p>
            <a:pPr algn="r">
              <a:lnSpc>
                <a:spcPts val="10711"/>
              </a:lnSpc>
            </a:pPr>
            <a:r>
              <a:rPr lang="en-US" sz="10399" spc="374">
                <a:solidFill>
                  <a:srgbClr val="000000"/>
                </a:solidFill>
                <a:latin typeface="Asap Condensed Bold"/>
                <a:ea typeface="Asap Condensed Bold"/>
                <a:cs typeface="Asap Condensed Bold"/>
                <a:sym typeface="Asap Condensed Bold"/>
              </a:rPr>
              <a:t>ANALYSIS</a:t>
            </a:r>
          </a:p>
        </p:txBody>
      </p:sp>
      <p:sp>
        <p:nvSpPr>
          <p:cNvPr name="AutoShape 18" id="18"/>
          <p:cNvSpPr/>
          <p:nvPr/>
        </p:nvSpPr>
        <p:spPr>
          <a:xfrm>
            <a:off x="1028700" y="2005522"/>
            <a:ext cx="16230600" cy="0"/>
          </a:xfrm>
          <a:prstGeom prst="line">
            <a:avLst/>
          </a:prstGeom>
          <a:ln cap="flat" w="47625">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024" y="0"/>
            <a:ext cx="18356024" cy="10287000"/>
          </a:xfrm>
          <a:custGeom>
            <a:avLst/>
            <a:gdLst/>
            <a:ahLst/>
            <a:cxnLst/>
            <a:rect r="r" b="b" t="t" l="l"/>
            <a:pathLst>
              <a:path h="10287000" w="18356024">
                <a:moveTo>
                  <a:pt x="0" y="0"/>
                </a:moveTo>
                <a:lnTo>
                  <a:pt x="18356024" y="0"/>
                </a:lnTo>
                <a:lnTo>
                  <a:pt x="18356024" y="10287000"/>
                </a:lnTo>
                <a:lnTo>
                  <a:pt x="0" y="10287000"/>
                </a:lnTo>
                <a:lnTo>
                  <a:pt x="0" y="0"/>
                </a:lnTo>
                <a:close/>
              </a:path>
            </a:pathLst>
          </a:custGeom>
          <a:blipFill>
            <a:blip r:embed="rId2"/>
            <a:stretch>
              <a:fillRect l="0" t="-1338" r="0" b="-1338"/>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48" r="0" b="-1148"/>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48" r="0" b="-1148"/>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48" r="0" b="-1148"/>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48" r="0" b="-1148"/>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65979" y="2661221"/>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043385" y="-1368934"/>
            <a:ext cx="4144169" cy="41441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41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21" id="21"/>
          <p:cNvSpPr txBox="true"/>
          <p:nvPr/>
        </p:nvSpPr>
        <p:spPr>
          <a:xfrm rot="0">
            <a:off x="5294157" y="3320963"/>
            <a:ext cx="7699617" cy="1318894"/>
          </a:xfrm>
          <a:prstGeom prst="rect">
            <a:avLst/>
          </a:prstGeom>
        </p:spPr>
        <p:txBody>
          <a:bodyPr anchor="t" rtlCol="false" tIns="0" lIns="0" bIns="0" rIns="0">
            <a:spAutoFit/>
          </a:bodyPr>
          <a:lstStyle/>
          <a:p>
            <a:pPr algn="ctr">
              <a:lnSpc>
                <a:spcPts val="10780"/>
              </a:lnSpc>
              <a:spcBef>
                <a:spcPct val="0"/>
              </a:spcBef>
            </a:pPr>
            <a:r>
              <a:rPr lang="en-US" sz="7700">
                <a:solidFill>
                  <a:srgbClr val="000000"/>
                </a:solidFill>
                <a:latin typeface="Asap Condensed Bold"/>
                <a:ea typeface="Asap Condensed Bold"/>
                <a:cs typeface="Asap Condensed Bold"/>
                <a:sym typeface="Asap Condensed Bold"/>
              </a:rPr>
              <a:t>CONCLUSIONS</a:t>
            </a:r>
          </a:p>
        </p:txBody>
      </p:sp>
      <p:sp>
        <p:nvSpPr>
          <p:cNvPr name="TextBox 22" id="22"/>
          <p:cNvSpPr txBox="true"/>
          <p:nvPr/>
        </p:nvSpPr>
        <p:spPr>
          <a:xfrm rot="0">
            <a:off x="5294157" y="4931506"/>
            <a:ext cx="9031569" cy="3027006"/>
          </a:xfrm>
          <a:prstGeom prst="rect">
            <a:avLst/>
          </a:prstGeom>
        </p:spPr>
        <p:txBody>
          <a:bodyPr anchor="t" rtlCol="false" tIns="0" lIns="0" bIns="0" rIns="0">
            <a:spAutoFit/>
          </a:bodyPr>
          <a:lstStyle/>
          <a:p>
            <a:pPr algn="ctr">
              <a:lnSpc>
                <a:spcPts val="3984"/>
              </a:lnSpc>
            </a:pPr>
            <a:r>
              <a:rPr lang="en-US" sz="3494" spc="76">
                <a:solidFill>
                  <a:srgbClr val="000000"/>
                </a:solidFill>
                <a:latin typeface="Dumondi Condensed Bold"/>
                <a:ea typeface="Dumondi Condensed Bold"/>
                <a:cs typeface="Dumondi Condensed Bold"/>
                <a:sym typeface="Dumondi Condensed Bold"/>
              </a:rPr>
              <a:t>Over the past four years, our company has achieved a total revenue of 57.46 million USD. The year 2023 stood out as our most successful year. The United States emerged as our leading market in terms of sales volume. Notably, the Mountain-200 product category showed the highest demand, underscoring its popularity among our customer base.</a:t>
            </a:r>
          </a:p>
        </p:txBody>
      </p:sp>
      <p:sp>
        <p:nvSpPr>
          <p:cNvPr name="AutoShape 23" id="23"/>
          <p:cNvSpPr/>
          <p:nvPr/>
        </p:nvSpPr>
        <p:spPr>
          <a:xfrm>
            <a:off x="1923418" y="2612293"/>
            <a:ext cx="14441095" cy="23812"/>
          </a:xfrm>
          <a:prstGeom prst="line">
            <a:avLst/>
          </a:prstGeom>
          <a:ln cap="flat" w="47625">
            <a:solidFill>
              <a:srgbClr val="000000"/>
            </a:solidFill>
            <a:prstDash val="solid"/>
            <a:headEnd type="none" len="sm" w="sm"/>
            <a:tailEnd type="none" len="sm" w="sm"/>
          </a:ln>
        </p:spPr>
      </p:sp>
      <p:pic>
        <p:nvPicPr>
          <p:cNvPr name="Picture 24" id="24"/>
          <p:cNvPicPr>
            <a:picLocks noChangeAspect="true"/>
          </p:cNvPicPr>
          <p:nvPr/>
        </p:nvPicPr>
        <p:blipFill>
          <a:blip r:embed="rId2"/>
          <a:srcRect l="0" t="0" r="0" b="0"/>
          <a:stretch>
            <a:fillRect/>
          </a:stretch>
        </p:blipFill>
        <p:spPr>
          <a:xfrm flipH="false" flipV="false" rot="0">
            <a:off x="-4486518" y="2659917"/>
            <a:ext cx="9623575" cy="8842229"/>
          </a:xfrm>
          <a:prstGeom prst="rect">
            <a:avLst/>
          </a:prstGeom>
        </p:spPr>
      </p:pic>
      <p:grpSp>
        <p:nvGrpSpPr>
          <p:cNvPr name="Group 25" id="25"/>
          <p:cNvGrpSpPr/>
          <p:nvPr/>
        </p:nvGrpSpPr>
        <p:grpSpPr>
          <a:xfrm rot="0">
            <a:off x="16004982" y="5666379"/>
            <a:ext cx="1023862" cy="102386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10106257">
            <a:off x="3866095" y="627589"/>
            <a:ext cx="802223" cy="80222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5166117" y="7639523"/>
            <a:ext cx="3629641" cy="362964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0156" y="7836312"/>
            <a:ext cx="3188056" cy="318805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3195" y="-614342"/>
            <a:ext cx="1643042" cy="16430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863697" y="7112323"/>
            <a:ext cx="2790777" cy="27907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949922" y="8123812"/>
            <a:ext cx="767800" cy="7678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1469950"/>
            <a:ext cx="3650997" cy="2283532"/>
          </a:xfrm>
          <a:custGeom>
            <a:avLst/>
            <a:gdLst/>
            <a:ahLst/>
            <a:cxnLst/>
            <a:rect r="r" b="b" t="t" l="l"/>
            <a:pathLst>
              <a:path h="2283532" w="3650997">
                <a:moveTo>
                  <a:pt x="0" y="0"/>
                </a:moveTo>
                <a:lnTo>
                  <a:pt x="3650997" y="0"/>
                </a:lnTo>
                <a:lnTo>
                  <a:pt x="3650997" y="2283532"/>
                </a:lnTo>
                <a:lnTo>
                  <a:pt x="0" y="2283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028700" y="3204922"/>
            <a:ext cx="8115300" cy="2280584"/>
          </a:xfrm>
          <a:prstGeom prst="rect">
            <a:avLst/>
          </a:prstGeom>
        </p:spPr>
        <p:txBody>
          <a:bodyPr anchor="t" rtlCol="false" tIns="0" lIns="0" bIns="0" rIns="0">
            <a:spAutoFit/>
          </a:bodyPr>
          <a:lstStyle/>
          <a:p>
            <a:pPr algn="r">
              <a:lnSpc>
                <a:spcPts val="18673"/>
              </a:lnSpc>
              <a:spcBef>
                <a:spcPct val="0"/>
              </a:spcBef>
            </a:pPr>
            <a:r>
              <a:rPr lang="en-US" sz="13338">
                <a:solidFill>
                  <a:srgbClr val="000000"/>
                </a:solidFill>
                <a:latin typeface="Asap Condensed Bold"/>
                <a:ea typeface="Asap Condensed Bold"/>
                <a:cs typeface="Asap Condensed Bold"/>
                <a:sym typeface="Asap Condensed Bold"/>
              </a:rPr>
              <a:t>THANK</a:t>
            </a:r>
          </a:p>
        </p:txBody>
      </p:sp>
      <p:sp>
        <p:nvSpPr>
          <p:cNvPr name="TextBox 16" id="16"/>
          <p:cNvSpPr txBox="true"/>
          <p:nvPr/>
        </p:nvSpPr>
        <p:spPr>
          <a:xfrm rot="0">
            <a:off x="1028700" y="4617622"/>
            <a:ext cx="8115300" cy="3218690"/>
          </a:xfrm>
          <a:prstGeom prst="rect">
            <a:avLst/>
          </a:prstGeom>
        </p:spPr>
        <p:txBody>
          <a:bodyPr anchor="t" rtlCol="false" tIns="0" lIns="0" bIns="0" rIns="0">
            <a:spAutoFit/>
          </a:bodyPr>
          <a:lstStyle/>
          <a:p>
            <a:pPr algn="r">
              <a:lnSpc>
                <a:spcPts val="26291"/>
              </a:lnSpc>
              <a:spcBef>
                <a:spcPct val="0"/>
              </a:spcBef>
            </a:pPr>
            <a:r>
              <a:rPr lang="en-US" sz="18779">
                <a:solidFill>
                  <a:srgbClr val="000000"/>
                </a:solidFill>
                <a:latin typeface="Asap Condensed Bold"/>
                <a:ea typeface="Asap Condensed Bold"/>
                <a:cs typeface="Asap Condensed Bold"/>
                <a:sym typeface="Asap Condensed Bold"/>
              </a:rPr>
              <a:t>YOU!</a:t>
            </a:r>
          </a:p>
        </p:txBody>
      </p:sp>
      <p:pic>
        <p:nvPicPr>
          <p:cNvPr name="Picture 17" id="17"/>
          <p:cNvPicPr>
            <a:picLocks noChangeAspect="true"/>
          </p:cNvPicPr>
          <p:nvPr/>
        </p:nvPicPr>
        <p:blipFill>
          <a:blip r:embed="rId4"/>
          <a:srcRect l="0" t="0" r="0" b="0"/>
          <a:stretch>
            <a:fillRect/>
          </a:stretch>
        </p:blipFill>
        <p:spPr>
          <a:xfrm flipH="false" flipV="false" rot="0">
            <a:off x="10511781" y="2041211"/>
            <a:ext cx="6082168" cy="688859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45EE9"/>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052046" y="1431436"/>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2463496" y="2378774"/>
            <a:ext cx="10468840" cy="1318894"/>
          </a:xfrm>
          <a:prstGeom prst="rect">
            <a:avLst/>
          </a:prstGeom>
        </p:spPr>
        <p:txBody>
          <a:bodyPr anchor="t" rtlCol="false" tIns="0" lIns="0" bIns="0" rIns="0">
            <a:spAutoFit/>
          </a:bodyPr>
          <a:lstStyle/>
          <a:p>
            <a:pPr algn="l">
              <a:lnSpc>
                <a:spcPts val="10780"/>
              </a:lnSpc>
              <a:spcBef>
                <a:spcPct val="0"/>
              </a:spcBef>
            </a:pPr>
            <a:r>
              <a:rPr lang="en-US" sz="7700">
                <a:solidFill>
                  <a:srgbClr val="000000"/>
                </a:solidFill>
                <a:latin typeface="Asap Condensed Bold"/>
                <a:ea typeface="Asap Condensed Bold"/>
                <a:cs typeface="Asap Condensed Bold"/>
                <a:sym typeface="Asap Condensed Bold"/>
              </a:rPr>
              <a:t>TABLE OF CONTENTS</a:t>
            </a:r>
          </a:p>
        </p:txBody>
      </p:sp>
      <p:grpSp>
        <p:nvGrpSpPr>
          <p:cNvPr name="Group 16" id="16"/>
          <p:cNvGrpSpPr/>
          <p:nvPr/>
        </p:nvGrpSpPr>
        <p:grpSpPr>
          <a:xfrm rot="0">
            <a:off x="2648576" y="4042214"/>
            <a:ext cx="715144" cy="7151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8" id="18"/>
            <p:cNvSpPr txBox="true"/>
            <p:nvPr/>
          </p:nvSpPr>
          <p:spPr>
            <a:xfrm>
              <a:off x="76200" y="0"/>
              <a:ext cx="660400" cy="736600"/>
            </a:xfrm>
            <a:prstGeom prst="rect">
              <a:avLst/>
            </a:prstGeom>
          </p:spPr>
          <p:txBody>
            <a:bodyPr anchor="ctr" rtlCol="false" tIns="0" lIns="0" bIns="0" rIns="0"/>
            <a:lstStyle/>
            <a:p>
              <a:pPr algn="ctr">
                <a:lnSpc>
                  <a:spcPts val="4339"/>
                </a:lnSpc>
              </a:pPr>
            </a:p>
          </p:txBody>
        </p:sp>
      </p:grpSp>
      <p:grpSp>
        <p:nvGrpSpPr>
          <p:cNvPr name="Group 19" id="19"/>
          <p:cNvGrpSpPr/>
          <p:nvPr/>
        </p:nvGrpSpPr>
        <p:grpSpPr>
          <a:xfrm rot="0">
            <a:off x="2648576" y="4998936"/>
            <a:ext cx="715144" cy="71514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1" id="21"/>
            <p:cNvSpPr txBox="true"/>
            <p:nvPr/>
          </p:nvSpPr>
          <p:spPr>
            <a:xfrm>
              <a:off x="76200" y="0"/>
              <a:ext cx="660400" cy="736600"/>
            </a:xfrm>
            <a:prstGeom prst="rect">
              <a:avLst/>
            </a:prstGeom>
          </p:spPr>
          <p:txBody>
            <a:bodyPr anchor="ctr" rtlCol="false" tIns="0" lIns="0" bIns="0" rIns="0"/>
            <a:lstStyle/>
            <a:p>
              <a:pPr algn="ctr">
                <a:lnSpc>
                  <a:spcPts val="4339"/>
                </a:lnSpc>
              </a:pPr>
            </a:p>
          </p:txBody>
        </p:sp>
      </p:grpSp>
      <p:grpSp>
        <p:nvGrpSpPr>
          <p:cNvPr name="Group 22" id="22"/>
          <p:cNvGrpSpPr/>
          <p:nvPr/>
        </p:nvGrpSpPr>
        <p:grpSpPr>
          <a:xfrm rot="0">
            <a:off x="2648576" y="5955659"/>
            <a:ext cx="715144" cy="7151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4" id="24"/>
            <p:cNvSpPr txBox="true"/>
            <p:nvPr/>
          </p:nvSpPr>
          <p:spPr>
            <a:xfrm>
              <a:off x="76200" y="0"/>
              <a:ext cx="660400" cy="736600"/>
            </a:xfrm>
            <a:prstGeom prst="rect">
              <a:avLst/>
            </a:prstGeom>
          </p:spPr>
          <p:txBody>
            <a:bodyPr anchor="ctr" rtlCol="false" tIns="0" lIns="0" bIns="0" rIns="0"/>
            <a:lstStyle/>
            <a:p>
              <a:pPr algn="ctr">
                <a:lnSpc>
                  <a:spcPts val="4339"/>
                </a:lnSpc>
              </a:pPr>
            </a:p>
          </p:txBody>
        </p:sp>
      </p:grpSp>
      <p:grpSp>
        <p:nvGrpSpPr>
          <p:cNvPr name="Group 25" id="25"/>
          <p:cNvGrpSpPr/>
          <p:nvPr/>
        </p:nvGrpSpPr>
        <p:grpSpPr>
          <a:xfrm rot="0">
            <a:off x="2648576" y="6912381"/>
            <a:ext cx="715144" cy="71514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7" id="27"/>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AutoShape 28" id="28"/>
          <p:cNvSpPr/>
          <p:nvPr/>
        </p:nvSpPr>
        <p:spPr>
          <a:xfrm>
            <a:off x="1028700" y="2115192"/>
            <a:ext cx="16230561" cy="47625"/>
          </a:xfrm>
          <a:prstGeom prst="line">
            <a:avLst/>
          </a:prstGeom>
          <a:ln cap="flat" w="47625">
            <a:solidFill>
              <a:srgbClr val="000000"/>
            </a:solidFill>
            <a:prstDash val="solid"/>
            <a:headEnd type="none" len="sm" w="sm"/>
            <a:tailEnd type="none" len="sm" w="sm"/>
          </a:ln>
        </p:spPr>
      </p:sp>
      <p:pic>
        <p:nvPicPr>
          <p:cNvPr name="Picture 29" id="29"/>
          <p:cNvPicPr>
            <a:picLocks noChangeAspect="true"/>
          </p:cNvPicPr>
          <p:nvPr/>
        </p:nvPicPr>
        <p:blipFill>
          <a:blip r:embed="rId2"/>
          <a:srcRect l="0" t="0" r="0" b="0"/>
          <a:stretch>
            <a:fillRect/>
          </a:stretch>
        </p:blipFill>
        <p:spPr>
          <a:xfrm flipH="false" flipV="false" rot="0">
            <a:off x="10667820" y="2115192"/>
            <a:ext cx="5707702" cy="9356888"/>
          </a:xfrm>
          <a:prstGeom prst="rect">
            <a:avLst/>
          </a:prstGeom>
        </p:spPr>
      </p:pic>
      <p:sp>
        <p:nvSpPr>
          <p:cNvPr name="TextBox 30" id="30"/>
          <p:cNvSpPr txBox="true"/>
          <p:nvPr/>
        </p:nvSpPr>
        <p:spPr>
          <a:xfrm rot="0">
            <a:off x="3544959" y="3956489"/>
            <a:ext cx="5462368" cy="708430"/>
          </a:xfrm>
          <a:prstGeom prst="rect">
            <a:avLst/>
          </a:prstGeom>
        </p:spPr>
        <p:txBody>
          <a:bodyPr anchor="t" rtlCol="false" tIns="0" lIns="0" bIns="0" rIns="0">
            <a:spAutoFit/>
          </a:bodyPr>
          <a:lstStyle/>
          <a:p>
            <a:pPr algn="l">
              <a:lnSpc>
                <a:spcPts val="5731"/>
              </a:lnSpc>
              <a:spcBef>
                <a:spcPct val="0"/>
              </a:spcBef>
            </a:pPr>
            <a:r>
              <a:rPr lang="en-US" sz="4093" spc="81">
                <a:solidFill>
                  <a:srgbClr val="000000"/>
                </a:solidFill>
                <a:latin typeface="Dumondi Condensed Bold"/>
                <a:ea typeface="Dumondi Condensed Bold"/>
                <a:cs typeface="Dumondi Condensed Bold"/>
                <a:sym typeface="Dumondi Condensed Bold"/>
              </a:rPr>
              <a:t>Project Overview</a:t>
            </a:r>
          </a:p>
        </p:txBody>
      </p:sp>
      <p:sp>
        <p:nvSpPr>
          <p:cNvPr name="TextBox 31" id="31"/>
          <p:cNvSpPr txBox="true"/>
          <p:nvPr/>
        </p:nvSpPr>
        <p:spPr>
          <a:xfrm rot="0">
            <a:off x="3544959" y="4959430"/>
            <a:ext cx="5462368" cy="708430"/>
          </a:xfrm>
          <a:prstGeom prst="rect">
            <a:avLst/>
          </a:prstGeom>
        </p:spPr>
        <p:txBody>
          <a:bodyPr anchor="t" rtlCol="false" tIns="0" lIns="0" bIns="0" rIns="0">
            <a:spAutoFit/>
          </a:bodyPr>
          <a:lstStyle/>
          <a:p>
            <a:pPr algn="l">
              <a:lnSpc>
                <a:spcPts val="5731"/>
              </a:lnSpc>
              <a:spcBef>
                <a:spcPct val="0"/>
              </a:spcBef>
            </a:pPr>
            <a:r>
              <a:rPr lang="en-US" sz="4093" spc="81">
                <a:solidFill>
                  <a:srgbClr val="000000"/>
                </a:solidFill>
                <a:latin typeface="Dumondi Condensed Bold"/>
                <a:ea typeface="Dumondi Condensed Bold"/>
                <a:cs typeface="Dumondi Condensed Bold"/>
                <a:sym typeface="Dumondi Condensed Bold"/>
              </a:rPr>
              <a:t>Data Integration</a:t>
            </a:r>
          </a:p>
        </p:txBody>
      </p:sp>
      <p:sp>
        <p:nvSpPr>
          <p:cNvPr name="TextBox 32" id="32"/>
          <p:cNvSpPr txBox="true"/>
          <p:nvPr/>
        </p:nvSpPr>
        <p:spPr>
          <a:xfrm rot="0">
            <a:off x="3544959" y="5916153"/>
            <a:ext cx="5462368" cy="708430"/>
          </a:xfrm>
          <a:prstGeom prst="rect">
            <a:avLst/>
          </a:prstGeom>
        </p:spPr>
        <p:txBody>
          <a:bodyPr anchor="t" rtlCol="false" tIns="0" lIns="0" bIns="0" rIns="0">
            <a:spAutoFit/>
          </a:bodyPr>
          <a:lstStyle/>
          <a:p>
            <a:pPr algn="l">
              <a:lnSpc>
                <a:spcPts val="5731"/>
              </a:lnSpc>
              <a:spcBef>
                <a:spcPct val="0"/>
              </a:spcBef>
            </a:pPr>
            <a:r>
              <a:rPr lang="en-US" sz="4093" spc="81">
                <a:solidFill>
                  <a:srgbClr val="000000"/>
                </a:solidFill>
                <a:latin typeface="Dumondi Condensed Bold"/>
                <a:ea typeface="Dumondi Condensed Bold"/>
                <a:cs typeface="Dumondi Condensed Bold"/>
                <a:sym typeface="Dumondi Condensed Bold"/>
              </a:rPr>
              <a:t>Data Analysis and Visualization</a:t>
            </a:r>
          </a:p>
        </p:txBody>
      </p:sp>
      <p:sp>
        <p:nvSpPr>
          <p:cNvPr name="TextBox 33" id="33"/>
          <p:cNvSpPr txBox="true"/>
          <p:nvPr/>
        </p:nvSpPr>
        <p:spPr>
          <a:xfrm rot="0">
            <a:off x="3544959" y="6875553"/>
            <a:ext cx="5462368" cy="708430"/>
          </a:xfrm>
          <a:prstGeom prst="rect">
            <a:avLst/>
          </a:prstGeom>
        </p:spPr>
        <p:txBody>
          <a:bodyPr anchor="t" rtlCol="false" tIns="0" lIns="0" bIns="0" rIns="0">
            <a:spAutoFit/>
          </a:bodyPr>
          <a:lstStyle/>
          <a:p>
            <a:pPr algn="l">
              <a:lnSpc>
                <a:spcPts val="5731"/>
              </a:lnSpc>
              <a:spcBef>
                <a:spcPct val="0"/>
              </a:spcBef>
            </a:pPr>
            <a:r>
              <a:rPr lang="en-US" sz="4093" spc="81">
                <a:solidFill>
                  <a:srgbClr val="000000"/>
                </a:solidFill>
                <a:latin typeface="Dumondi Condensed Bold"/>
                <a:ea typeface="Dumondi Condensed Bold"/>
                <a:cs typeface="Dumondi Condensed Bold"/>
                <a:sym typeface="Dumondi Condensed Bold"/>
              </a:rPr>
              <a:t>Conclusion</a:t>
            </a:r>
          </a:p>
        </p:txBody>
      </p:sp>
      <p:sp>
        <p:nvSpPr>
          <p:cNvPr name="TextBox 34" id="34"/>
          <p:cNvSpPr txBox="true"/>
          <p:nvPr/>
        </p:nvSpPr>
        <p:spPr>
          <a:xfrm rot="0">
            <a:off x="2758127" y="4006607"/>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ea typeface="Dumondi Condensed Bold"/>
                <a:cs typeface="Dumondi Condensed Bold"/>
                <a:sym typeface="Dumondi Condensed Bold"/>
              </a:rPr>
              <a:t>1</a:t>
            </a:r>
          </a:p>
        </p:txBody>
      </p:sp>
      <p:sp>
        <p:nvSpPr>
          <p:cNvPr name="TextBox 35" id="35"/>
          <p:cNvSpPr txBox="true"/>
          <p:nvPr/>
        </p:nvSpPr>
        <p:spPr>
          <a:xfrm rot="0">
            <a:off x="2758127" y="4967228"/>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ea typeface="Dumondi Condensed Bold"/>
                <a:cs typeface="Dumondi Condensed Bold"/>
                <a:sym typeface="Dumondi Condensed Bold"/>
              </a:rPr>
              <a:t>2</a:t>
            </a:r>
          </a:p>
        </p:txBody>
      </p:sp>
      <p:sp>
        <p:nvSpPr>
          <p:cNvPr name="TextBox 36" id="36"/>
          <p:cNvSpPr txBox="true"/>
          <p:nvPr/>
        </p:nvSpPr>
        <p:spPr>
          <a:xfrm rot="0">
            <a:off x="2758127" y="5916153"/>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ea typeface="Dumondi Condensed Bold"/>
                <a:cs typeface="Dumondi Condensed Bold"/>
                <a:sym typeface="Dumondi Condensed Bold"/>
              </a:rPr>
              <a:t>3</a:t>
            </a:r>
          </a:p>
        </p:txBody>
      </p:sp>
      <p:sp>
        <p:nvSpPr>
          <p:cNvPr name="TextBox 37" id="37"/>
          <p:cNvSpPr txBox="true"/>
          <p:nvPr/>
        </p:nvSpPr>
        <p:spPr>
          <a:xfrm rot="0">
            <a:off x="2758127" y="6912673"/>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ea typeface="Dumondi Condensed Bold"/>
                <a:cs typeface="Dumondi Condensed Bold"/>
                <a:sym typeface="Dumondi Condensed Bold"/>
              </a:rPr>
              <a:t>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65979" y="2661221"/>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043385" y="-1368934"/>
            <a:ext cx="4144169" cy="41441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41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21" id="21"/>
          <p:cNvSpPr txBox="true"/>
          <p:nvPr/>
        </p:nvSpPr>
        <p:spPr>
          <a:xfrm rot="0">
            <a:off x="5294157" y="3320963"/>
            <a:ext cx="7699617" cy="1318894"/>
          </a:xfrm>
          <a:prstGeom prst="rect">
            <a:avLst/>
          </a:prstGeom>
        </p:spPr>
        <p:txBody>
          <a:bodyPr anchor="t" rtlCol="false" tIns="0" lIns="0" bIns="0" rIns="0">
            <a:spAutoFit/>
          </a:bodyPr>
          <a:lstStyle/>
          <a:p>
            <a:pPr algn="ctr">
              <a:lnSpc>
                <a:spcPts val="10780"/>
              </a:lnSpc>
              <a:spcBef>
                <a:spcPct val="0"/>
              </a:spcBef>
            </a:pPr>
            <a:r>
              <a:rPr lang="en-US" sz="7700">
                <a:solidFill>
                  <a:srgbClr val="000000"/>
                </a:solidFill>
                <a:latin typeface="Asap Condensed Bold"/>
                <a:ea typeface="Asap Condensed Bold"/>
                <a:cs typeface="Asap Condensed Bold"/>
                <a:sym typeface="Asap Condensed Bold"/>
              </a:rPr>
              <a:t>PROJECT OVERVIEW</a:t>
            </a:r>
          </a:p>
        </p:txBody>
      </p:sp>
      <p:sp>
        <p:nvSpPr>
          <p:cNvPr name="TextBox 22" id="22"/>
          <p:cNvSpPr txBox="true"/>
          <p:nvPr/>
        </p:nvSpPr>
        <p:spPr>
          <a:xfrm rot="0">
            <a:off x="5294157" y="4931506"/>
            <a:ext cx="8162047" cy="2522181"/>
          </a:xfrm>
          <a:prstGeom prst="rect">
            <a:avLst/>
          </a:prstGeom>
        </p:spPr>
        <p:txBody>
          <a:bodyPr anchor="t" rtlCol="false" tIns="0" lIns="0" bIns="0" rIns="0">
            <a:spAutoFit/>
          </a:bodyPr>
          <a:lstStyle/>
          <a:p>
            <a:pPr algn="ctr">
              <a:lnSpc>
                <a:spcPts val="3984"/>
              </a:lnSpc>
            </a:pPr>
            <a:r>
              <a:rPr lang="en-US" sz="3494" spc="76">
                <a:solidFill>
                  <a:srgbClr val="000000"/>
                </a:solidFill>
                <a:latin typeface="Dumondi Condensed Bold"/>
                <a:ea typeface="Dumondi Condensed Bold"/>
                <a:cs typeface="Dumondi Condensed Bold"/>
                <a:sym typeface="Dumondi Condensed Bold"/>
              </a:rPr>
              <a:t>Adventure Works Cycles is a multinational company for bikes manufacturing, the </a:t>
            </a:r>
            <a:r>
              <a:rPr lang="en-US" sz="3494" spc="76">
                <a:solidFill>
                  <a:srgbClr val="000000"/>
                </a:solidFill>
                <a:latin typeface="Dumondi Condensed Bold"/>
                <a:ea typeface="Dumondi Condensed Bold"/>
                <a:cs typeface="Dumondi Condensed Bold"/>
                <a:sym typeface="Dumondi Condensed Bold"/>
              </a:rPr>
              <a:t>company continues to grow. </a:t>
            </a:r>
          </a:p>
          <a:p>
            <a:pPr algn="ctr">
              <a:lnSpc>
                <a:spcPts val="3984"/>
              </a:lnSpc>
            </a:pPr>
            <a:r>
              <a:rPr lang="en-US" sz="3494" spc="76">
                <a:solidFill>
                  <a:srgbClr val="000000"/>
                </a:solidFill>
                <a:latin typeface="Dumondi Condensed Bold"/>
                <a:ea typeface="Dumondi Condensed Bold"/>
                <a:cs typeface="Dumondi Condensed Bold"/>
                <a:sym typeface="Dumondi Condensed Bold"/>
              </a:rPr>
              <a:t>They demand an End-To-End Business Intelligence Solution to track and analyze their sales for a better decision-making.</a:t>
            </a:r>
          </a:p>
        </p:txBody>
      </p:sp>
      <p:sp>
        <p:nvSpPr>
          <p:cNvPr name="AutoShape 23" id="23"/>
          <p:cNvSpPr/>
          <p:nvPr/>
        </p:nvSpPr>
        <p:spPr>
          <a:xfrm>
            <a:off x="1923418" y="2612293"/>
            <a:ext cx="14441095" cy="23812"/>
          </a:xfrm>
          <a:prstGeom prst="line">
            <a:avLst/>
          </a:prstGeom>
          <a:ln cap="flat" w="47625">
            <a:solidFill>
              <a:srgbClr val="000000"/>
            </a:solidFill>
            <a:prstDash val="solid"/>
            <a:headEnd type="none" len="sm" w="sm"/>
            <a:tailEnd type="none" len="sm" w="sm"/>
          </a:ln>
        </p:spPr>
      </p:sp>
      <p:pic>
        <p:nvPicPr>
          <p:cNvPr name="Picture 24" id="24"/>
          <p:cNvPicPr>
            <a:picLocks noChangeAspect="true"/>
          </p:cNvPicPr>
          <p:nvPr/>
        </p:nvPicPr>
        <p:blipFill>
          <a:blip r:embed="rId2"/>
          <a:srcRect l="0" t="0" r="0" b="0"/>
          <a:stretch>
            <a:fillRect/>
          </a:stretch>
        </p:blipFill>
        <p:spPr>
          <a:xfrm flipH="false" flipV="false" rot="0">
            <a:off x="-4486518" y="2659917"/>
            <a:ext cx="9623575" cy="8842229"/>
          </a:xfrm>
          <a:prstGeom prst="rect">
            <a:avLst/>
          </a:prstGeom>
        </p:spPr>
      </p:pic>
      <p:grpSp>
        <p:nvGrpSpPr>
          <p:cNvPr name="Group 25" id="25"/>
          <p:cNvGrpSpPr/>
          <p:nvPr/>
        </p:nvGrpSpPr>
        <p:grpSpPr>
          <a:xfrm rot="0">
            <a:off x="16004982" y="5666379"/>
            <a:ext cx="1023862" cy="102386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10106257">
            <a:off x="3866095" y="627589"/>
            <a:ext cx="802223" cy="80222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5166117" y="7639523"/>
            <a:ext cx="3629641" cy="362964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21308" y="9706032"/>
            <a:ext cx="979891" cy="9798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043385" y="-1368934"/>
            <a:ext cx="4144169" cy="41441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474053" y="2661221"/>
            <a:ext cx="4280995" cy="4421161"/>
            <a:chOff x="0" y="0"/>
            <a:chExt cx="6213285" cy="6416718"/>
          </a:xfrm>
        </p:grpSpPr>
        <p:sp>
          <p:nvSpPr>
            <p:cNvPr name="Freeform 9" id="9"/>
            <p:cNvSpPr/>
            <p:nvPr/>
          </p:nvSpPr>
          <p:spPr>
            <a:xfrm flipH="false" flipV="false" rot="0">
              <a:off x="31750" y="31750"/>
              <a:ext cx="6149785" cy="6353218"/>
            </a:xfrm>
            <a:custGeom>
              <a:avLst/>
              <a:gdLst/>
              <a:ahLst/>
              <a:cxnLst/>
              <a:rect r="r" b="b" t="t" l="l"/>
              <a:pathLst>
                <a:path h="6353218" w="6149785">
                  <a:moveTo>
                    <a:pt x="6057075" y="6353218"/>
                  </a:moveTo>
                  <a:lnTo>
                    <a:pt x="92710" y="6353218"/>
                  </a:lnTo>
                  <a:cubicBezTo>
                    <a:pt x="41910" y="6353218"/>
                    <a:pt x="0" y="6311307"/>
                    <a:pt x="0" y="6260507"/>
                  </a:cubicBezTo>
                  <a:lnTo>
                    <a:pt x="0" y="92710"/>
                  </a:lnTo>
                  <a:cubicBezTo>
                    <a:pt x="0" y="41910"/>
                    <a:pt x="41910" y="0"/>
                    <a:pt x="92710" y="0"/>
                  </a:cubicBezTo>
                  <a:lnTo>
                    <a:pt x="6055805" y="0"/>
                  </a:lnTo>
                  <a:cubicBezTo>
                    <a:pt x="6106605" y="0"/>
                    <a:pt x="6148515" y="41910"/>
                    <a:pt x="6148515" y="92710"/>
                  </a:cubicBezTo>
                  <a:lnTo>
                    <a:pt x="6148515" y="6259238"/>
                  </a:lnTo>
                  <a:cubicBezTo>
                    <a:pt x="6149785" y="6311307"/>
                    <a:pt x="6107875" y="6353218"/>
                    <a:pt x="6057075" y="6353218"/>
                  </a:cubicBezTo>
                  <a:close/>
                </a:path>
              </a:pathLst>
            </a:custGeom>
            <a:solidFill>
              <a:srgbClr val="FFFFFF"/>
            </a:solidFill>
          </p:spPr>
        </p:sp>
        <p:sp>
          <p:nvSpPr>
            <p:cNvPr name="Freeform 10" id="10"/>
            <p:cNvSpPr/>
            <p:nvPr/>
          </p:nvSpPr>
          <p:spPr>
            <a:xfrm flipH="false" flipV="false" rot="0">
              <a:off x="0" y="0"/>
              <a:ext cx="6213285" cy="6416718"/>
            </a:xfrm>
            <a:custGeom>
              <a:avLst/>
              <a:gdLst/>
              <a:ahLst/>
              <a:cxnLst/>
              <a:rect r="r" b="b" t="t" l="l"/>
              <a:pathLst>
                <a:path h="6416718" w="6213285">
                  <a:moveTo>
                    <a:pt x="6088825" y="59690"/>
                  </a:moveTo>
                  <a:cubicBezTo>
                    <a:pt x="6124385" y="59690"/>
                    <a:pt x="6153595" y="88900"/>
                    <a:pt x="6153595" y="124460"/>
                  </a:cubicBezTo>
                  <a:lnTo>
                    <a:pt x="6153595" y="6292258"/>
                  </a:lnTo>
                  <a:cubicBezTo>
                    <a:pt x="6153595" y="6327818"/>
                    <a:pt x="6124385" y="6357027"/>
                    <a:pt x="6088825" y="6357027"/>
                  </a:cubicBezTo>
                  <a:lnTo>
                    <a:pt x="124460" y="6357027"/>
                  </a:lnTo>
                  <a:cubicBezTo>
                    <a:pt x="88900" y="6357027"/>
                    <a:pt x="59690" y="6327818"/>
                    <a:pt x="59690" y="6292258"/>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6292258"/>
                  </a:lnTo>
                  <a:cubicBezTo>
                    <a:pt x="0" y="6360838"/>
                    <a:pt x="55880" y="6416718"/>
                    <a:pt x="124460" y="6416718"/>
                  </a:cubicBezTo>
                  <a:lnTo>
                    <a:pt x="6088825" y="6416718"/>
                  </a:lnTo>
                  <a:cubicBezTo>
                    <a:pt x="6157405" y="6416718"/>
                    <a:pt x="6213285" y="6360838"/>
                    <a:pt x="6213285" y="6292258"/>
                  </a:cubicBezTo>
                  <a:lnTo>
                    <a:pt x="6213285" y="124460"/>
                  </a:lnTo>
                  <a:cubicBezTo>
                    <a:pt x="6213285" y="55880"/>
                    <a:pt x="6157405" y="0"/>
                    <a:pt x="6088825" y="0"/>
                  </a:cubicBezTo>
                  <a:close/>
                </a:path>
              </a:pathLst>
            </a:custGeom>
            <a:solidFill>
              <a:srgbClr val="191919"/>
            </a:solidFill>
          </p:spPr>
        </p:sp>
      </p:grpSp>
      <p:grpSp>
        <p:nvGrpSpPr>
          <p:cNvPr name="Group 11" id="11"/>
          <p:cNvGrpSpPr/>
          <p:nvPr/>
        </p:nvGrpSpPr>
        <p:grpSpPr>
          <a:xfrm rot="0">
            <a:off x="6458440" y="3004825"/>
            <a:ext cx="1033368" cy="287358"/>
            <a:chOff x="0" y="0"/>
            <a:chExt cx="1377824" cy="383143"/>
          </a:xfrm>
        </p:grpSpPr>
        <p:grpSp>
          <p:nvGrpSpPr>
            <p:cNvPr name="Group 12" id="12"/>
            <p:cNvGrpSpPr/>
            <p:nvPr/>
          </p:nvGrpSpPr>
          <p:grpSpPr>
            <a:xfrm rot="0">
              <a:off x="0" y="0"/>
              <a:ext cx="383143" cy="3831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97808" y="0"/>
              <a:ext cx="383143" cy="3831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994681" y="0"/>
              <a:ext cx="383143" cy="38314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3474053" y="3576208"/>
            <a:ext cx="4280995" cy="0"/>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17289701" y="6288494"/>
            <a:ext cx="582715" cy="58271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3546310" y="467847"/>
            <a:ext cx="802223" cy="80222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4411179" y="7082383"/>
            <a:ext cx="4254759" cy="425475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0880811" y="2593964"/>
            <a:ext cx="4280995" cy="4421161"/>
            <a:chOff x="0" y="0"/>
            <a:chExt cx="6213285" cy="6416718"/>
          </a:xfrm>
        </p:grpSpPr>
        <p:sp>
          <p:nvSpPr>
            <p:cNvPr name="Freeform 32" id="32"/>
            <p:cNvSpPr/>
            <p:nvPr/>
          </p:nvSpPr>
          <p:spPr>
            <a:xfrm flipH="false" flipV="false" rot="0">
              <a:off x="31750" y="31750"/>
              <a:ext cx="6149785" cy="6353218"/>
            </a:xfrm>
            <a:custGeom>
              <a:avLst/>
              <a:gdLst/>
              <a:ahLst/>
              <a:cxnLst/>
              <a:rect r="r" b="b" t="t" l="l"/>
              <a:pathLst>
                <a:path h="6353218" w="6149785">
                  <a:moveTo>
                    <a:pt x="6057075" y="6353218"/>
                  </a:moveTo>
                  <a:lnTo>
                    <a:pt x="92710" y="6353218"/>
                  </a:lnTo>
                  <a:cubicBezTo>
                    <a:pt x="41910" y="6353218"/>
                    <a:pt x="0" y="6311307"/>
                    <a:pt x="0" y="6260507"/>
                  </a:cubicBezTo>
                  <a:lnTo>
                    <a:pt x="0" y="92710"/>
                  </a:lnTo>
                  <a:cubicBezTo>
                    <a:pt x="0" y="41910"/>
                    <a:pt x="41910" y="0"/>
                    <a:pt x="92710" y="0"/>
                  </a:cubicBezTo>
                  <a:lnTo>
                    <a:pt x="6055805" y="0"/>
                  </a:lnTo>
                  <a:cubicBezTo>
                    <a:pt x="6106605" y="0"/>
                    <a:pt x="6148515" y="41910"/>
                    <a:pt x="6148515" y="92710"/>
                  </a:cubicBezTo>
                  <a:lnTo>
                    <a:pt x="6148515" y="6259238"/>
                  </a:lnTo>
                  <a:cubicBezTo>
                    <a:pt x="6149785" y="6311307"/>
                    <a:pt x="6107875" y="6353218"/>
                    <a:pt x="6057075" y="6353218"/>
                  </a:cubicBezTo>
                  <a:close/>
                </a:path>
              </a:pathLst>
            </a:custGeom>
            <a:solidFill>
              <a:srgbClr val="FFFFFF"/>
            </a:solidFill>
          </p:spPr>
        </p:sp>
        <p:sp>
          <p:nvSpPr>
            <p:cNvPr name="Freeform 33" id="33"/>
            <p:cNvSpPr/>
            <p:nvPr/>
          </p:nvSpPr>
          <p:spPr>
            <a:xfrm flipH="false" flipV="false" rot="0">
              <a:off x="0" y="0"/>
              <a:ext cx="6213285" cy="6416718"/>
            </a:xfrm>
            <a:custGeom>
              <a:avLst/>
              <a:gdLst/>
              <a:ahLst/>
              <a:cxnLst/>
              <a:rect r="r" b="b" t="t" l="l"/>
              <a:pathLst>
                <a:path h="6416718" w="6213285">
                  <a:moveTo>
                    <a:pt x="6088825" y="59690"/>
                  </a:moveTo>
                  <a:cubicBezTo>
                    <a:pt x="6124385" y="59690"/>
                    <a:pt x="6153595" y="88900"/>
                    <a:pt x="6153595" y="124460"/>
                  </a:cubicBezTo>
                  <a:lnTo>
                    <a:pt x="6153595" y="6292258"/>
                  </a:lnTo>
                  <a:cubicBezTo>
                    <a:pt x="6153595" y="6327818"/>
                    <a:pt x="6124385" y="6357027"/>
                    <a:pt x="6088825" y="6357027"/>
                  </a:cubicBezTo>
                  <a:lnTo>
                    <a:pt x="124460" y="6357027"/>
                  </a:lnTo>
                  <a:cubicBezTo>
                    <a:pt x="88900" y="6357027"/>
                    <a:pt x="59690" y="6327818"/>
                    <a:pt x="59690" y="6292258"/>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6292258"/>
                  </a:lnTo>
                  <a:cubicBezTo>
                    <a:pt x="0" y="6360838"/>
                    <a:pt x="55880" y="6416718"/>
                    <a:pt x="124460" y="6416718"/>
                  </a:cubicBezTo>
                  <a:lnTo>
                    <a:pt x="6088825" y="6416718"/>
                  </a:lnTo>
                  <a:cubicBezTo>
                    <a:pt x="6157405" y="6416718"/>
                    <a:pt x="6213285" y="6360838"/>
                    <a:pt x="6213285" y="6292258"/>
                  </a:cubicBezTo>
                  <a:lnTo>
                    <a:pt x="6213285" y="124460"/>
                  </a:lnTo>
                  <a:cubicBezTo>
                    <a:pt x="6213285" y="55880"/>
                    <a:pt x="6157405" y="0"/>
                    <a:pt x="6088825" y="0"/>
                  </a:cubicBezTo>
                  <a:close/>
                </a:path>
              </a:pathLst>
            </a:custGeom>
            <a:solidFill>
              <a:srgbClr val="191919"/>
            </a:solidFill>
          </p:spPr>
        </p:sp>
      </p:grpSp>
      <p:grpSp>
        <p:nvGrpSpPr>
          <p:cNvPr name="Group 34" id="34"/>
          <p:cNvGrpSpPr/>
          <p:nvPr/>
        </p:nvGrpSpPr>
        <p:grpSpPr>
          <a:xfrm rot="0">
            <a:off x="13894495" y="3004825"/>
            <a:ext cx="1033368" cy="287358"/>
            <a:chOff x="0" y="0"/>
            <a:chExt cx="1377824" cy="383143"/>
          </a:xfrm>
        </p:grpSpPr>
        <p:grpSp>
          <p:nvGrpSpPr>
            <p:cNvPr name="Group 35" id="35"/>
            <p:cNvGrpSpPr/>
            <p:nvPr/>
          </p:nvGrpSpPr>
          <p:grpSpPr>
            <a:xfrm rot="0">
              <a:off x="0" y="0"/>
              <a:ext cx="383143" cy="38314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497808" y="0"/>
              <a:ext cx="383143" cy="38314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994681" y="0"/>
              <a:ext cx="383143" cy="38314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44" id="44"/>
          <p:cNvSpPr/>
          <p:nvPr/>
        </p:nvSpPr>
        <p:spPr>
          <a:xfrm>
            <a:off x="10880811" y="3576208"/>
            <a:ext cx="4280995" cy="0"/>
          </a:xfrm>
          <a:prstGeom prst="line">
            <a:avLst/>
          </a:prstGeom>
          <a:ln cap="flat" w="38100">
            <a:solidFill>
              <a:srgbClr val="000000"/>
            </a:solidFill>
            <a:prstDash val="solid"/>
            <a:headEnd type="none" len="sm" w="sm"/>
            <a:tailEnd type="none" len="sm" w="sm"/>
          </a:ln>
        </p:spPr>
      </p:sp>
      <p:sp>
        <p:nvSpPr>
          <p:cNvPr name="Freeform 45" id="45"/>
          <p:cNvSpPr/>
          <p:nvPr/>
        </p:nvSpPr>
        <p:spPr>
          <a:xfrm flipH="false" flipV="false" rot="0">
            <a:off x="485138" y="1815798"/>
            <a:ext cx="3084166" cy="1929005"/>
          </a:xfrm>
          <a:custGeom>
            <a:avLst/>
            <a:gdLst/>
            <a:ahLst/>
            <a:cxnLst/>
            <a:rect r="r" b="b" t="t" l="l"/>
            <a:pathLst>
              <a:path h="1929005" w="3084166">
                <a:moveTo>
                  <a:pt x="0" y="0"/>
                </a:moveTo>
                <a:lnTo>
                  <a:pt x="3084165" y="0"/>
                </a:lnTo>
                <a:lnTo>
                  <a:pt x="3084165" y="1929005"/>
                </a:lnTo>
                <a:lnTo>
                  <a:pt x="0" y="1929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6" id="46"/>
          <p:cNvSpPr/>
          <p:nvPr/>
        </p:nvSpPr>
        <p:spPr>
          <a:xfrm flipH="false" flipV="false" rot="0">
            <a:off x="15499547" y="8375642"/>
            <a:ext cx="1790154" cy="1145699"/>
          </a:xfrm>
          <a:custGeom>
            <a:avLst/>
            <a:gdLst/>
            <a:ahLst/>
            <a:cxnLst/>
            <a:rect r="r" b="b" t="t" l="l"/>
            <a:pathLst>
              <a:path h="1145699" w="1790154">
                <a:moveTo>
                  <a:pt x="0" y="0"/>
                </a:moveTo>
                <a:lnTo>
                  <a:pt x="1790154" y="0"/>
                </a:lnTo>
                <a:lnTo>
                  <a:pt x="1790154" y="1145698"/>
                </a:lnTo>
                <a:lnTo>
                  <a:pt x="0" y="11456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7" id="47"/>
          <p:cNvSpPr txBox="true"/>
          <p:nvPr/>
        </p:nvSpPr>
        <p:spPr>
          <a:xfrm rot="0">
            <a:off x="3903225" y="3862761"/>
            <a:ext cx="3588583" cy="598081"/>
          </a:xfrm>
          <a:prstGeom prst="rect">
            <a:avLst/>
          </a:prstGeom>
        </p:spPr>
        <p:txBody>
          <a:bodyPr anchor="t" rtlCol="false" tIns="0" lIns="0" bIns="0" rIns="0">
            <a:spAutoFit/>
          </a:bodyPr>
          <a:lstStyle/>
          <a:p>
            <a:pPr algn="ctr">
              <a:lnSpc>
                <a:spcPts val="4834"/>
              </a:lnSpc>
              <a:spcBef>
                <a:spcPct val="0"/>
              </a:spcBef>
            </a:pPr>
            <a:r>
              <a:rPr lang="en-US" sz="3453">
                <a:solidFill>
                  <a:srgbClr val="000000"/>
                </a:solidFill>
                <a:latin typeface="Asap Condensed Bold"/>
                <a:ea typeface="Asap Condensed Bold"/>
                <a:cs typeface="Asap Condensed Bold"/>
                <a:sym typeface="Asap Condensed Bold"/>
              </a:rPr>
              <a:t>Data Integration </a:t>
            </a:r>
          </a:p>
        </p:txBody>
      </p:sp>
      <p:sp>
        <p:nvSpPr>
          <p:cNvPr name="TextBox 48" id="48"/>
          <p:cNvSpPr txBox="true"/>
          <p:nvPr/>
        </p:nvSpPr>
        <p:spPr>
          <a:xfrm rot="0">
            <a:off x="11226650" y="3785758"/>
            <a:ext cx="3589317" cy="1208311"/>
          </a:xfrm>
          <a:prstGeom prst="rect">
            <a:avLst/>
          </a:prstGeom>
        </p:spPr>
        <p:txBody>
          <a:bodyPr anchor="t" rtlCol="false" tIns="0" lIns="0" bIns="0" rIns="0">
            <a:spAutoFit/>
          </a:bodyPr>
          <a:lstStyle/>
          <a:p>
            <a:pPr algn="ctr">
              <a:lnSpc>
                <a:spcPts val="4800"/>
              </a:lnSpc>
              <a:spcBef>
                <a:spcPct val="0"/>
              </a:spcBef>
            </a:pPr>
            <a:r>
              <a:rPr lang="en-US" sz="3428">
                <a:solidFill>
                  <a:srgbClr val="000000"/>
                </a:solidFill>
                <a:latin typeface="Asap Condensed Bold"/>
                <a:ea typeface="Asap Condensed Bold"/>
                <a:cs typeface="Asap Condensed Bold"/>
                <a:sym typeface="Asap Condensed Bold"/>
              </a:rPr>
              <a:t>Data Analysis and Visualization</a:t>
            </a:r>
          </a:p>
        </p:txBody>
      </p:sp>
      <p:sp>
        <p:nvSpPr>
          <p:cNvPr name="TextBox 49" id="49"/>
          <p:cNvSpPr txBox="true"/>
          <p:nvPr/>
        </p:nvSpPr>
        <p:spPr>
          <a:xfrm rot="0">
            <a:off x="5321692" y="1132777"/>
            <a:ext cx="7699617" cy="1318894"/>
          </a:xfrm>
          <a:prstGeom prst="rect">
            <a:avLst/>
          </a:prstGeom>
        </p:spPr>
        <p:txBody>
          <a:bodyPr anchor="t" rtlCol="false" tIns="0" lIns="0" bIns="0" rIns="0">
            <a:spAutoFit/>
          </a:bodyPr>
          <a:lstStyle/>
          <a:p>
            <a:pPr algn="ctr">
              <a:lnSpc>
                <a:spcPts val="10780"/>
              </a:lnSpc>
              <a:spcBef>
                <a:spcPct val="0"/>
              </a:spcBef>
            </a:pPr>
            <a:r>
              <a:rPr lang="en-US" sz="7700">
                <a:solidFill>
                  <a:srgbClr val="000000"/>
                </a:solidFill>
                <a:latin typeface="Asap Condensed Bold"/>
                <a:ea typeface="Asap Condensed Bold"/>
                <a:cs typeface="Asap Condensed Bold"/>
                <a:sym typeface="Asap Condensed Bold"/>
              </a:rPr>
              <a:t>PROJECT PHASES</a:t>
            </a:r>
          </a:p>
        </p:txBody>
      </p:sp>
      <p:sp>
        <p:nvSpPr>
          <p:cNvPr name="TextBox 50" id="50"/>
          <p:cNvSpPr txBox="true"/>
          <p:nvPr/>
        </p:nvSpPr>
        <p:spPr>
          <a:xfrm rot="0">
            <a:off x="3569303" y="4575142"/>
            <a:ext cx="4181534" cy="1296271"/>
          </a:xfrm>
          <a:prstGeom prst="rect">
            <a:avLst/>
          </a:prstGeom>
        </p:spPr>
        <p:txBody>
          <a:bodyPr anchor="t" rtlCol="false" tIns="0" lIns="0" bIns="0" rIns="0">
            <a:spAutoFit/>
          </a:bodyPr>
          <a:lstStyle/>
          <a:p>
            <a:pPr algn="ctr">
              <a:lnSpc>
                <a:spcPts val="5201"/>
              </a:lnSpc>
            </a:pPr>
            <a:r>
              <a:rPr lang="en-US" sz="3715" spc="133">
                <a:solidFill>
                  <a:srgbClr val="000000"/>
                </a:solidFill>
                <a:latin typeface="Dumondi Condensed Italics"/>
                <a:ea typeface="Dumondi Condensed Italics"/>
                <a:cs typeface="Dumondi Condensed Italics"/>
                <a:sym typeface="Dumondi Condensed Italics"/>
              </a:rPr>
              <a:t>Tools Used:</a:t>
            </a:r>
          </a:p>
          <a:p>
            <a:pPr algn="ctr">
              <a:lnSpc>
                <a:spcPts val="5201"/>
              </a:lnSpc>
              <a:spcBef>
                <a:spcPct val="0"/>
              </a:spcBef>
            </a:pPr>
            <a:r>
              <a:rPr lang="en-US" sz="3715" spc="133">
                <a:solidFill>
                  <a:srgbClr val="000000"/>
                </a:solidFill>
                <a:latin typeface="Dumondi Condensed Italics"/>
                <a:ea typeface="Dumondi Condensed Italics"/>
                <a:cs typeface="Dumondi Condensed Italics"/>
                <a:sym typeface="Dumondi Condensed Italics"/>
              </a:rPr>
              <a:t>SSIS &amp; VS</a:t>
            </a:r>
          </a:p>
        </p:txBody>
      </p:sp>
      <p:sp>
        <p:nvSpPr>
          <p:cNvPr name="TextBox 51" id="51"/>
          <p:cNvSpPr txBox="true"/>
          <p:nvPr/>
        </p:nvSpPr>
        <p:spPr>
          <a:xfrm rot="0">
            <a:off x="11226650" y="5086350"/>
            <a:ext cx="3588583" cy="1082874"/>
          </a:xfrm>
          <a:prstGeom prst="rect">
            <a:avLst/>
          </a:prstGeom>
        </p:spPr>
        <p:txBody>
          <a:bodyPr anchor="t" rtlCol="false" tIns="0" lIns="0" bIns="0" rIns="0">
            <a:spAutoFit/>
          </a:bodyPr>
          <a:lstStyle/>
          <a:p>
            <a:pPr algn="ctr">
              <a:lnSpc>
                <a:spcPts val="4364"/>
              </a:lnSpc>
            </a:pPr>
            <a:r>
              <a:rPr lang="en-US" sz="3117" spc="112">
                <a:solidFill>
                  <a:srgbClr val="000000"/>
                </a:solidFill>
                <a:latin typeface="Dumondi Condensed Italics"/>
                <a:ea typeface="Dumondi Condensed Italics"/>
                <a:cs typeface="Dumondi Condensed Italics"/>
                <a:sym typeface="Dumondi Condensed Italics"/>
              </a:rPr>
              <a:t>Tools Used:</a:t>
            </a:r>
          </a:p>
          <a:p>
            <a:pPr algn="ctr">
              <a:lnSpc>
                <a:spcPts val="4364"/>
              </a:lnSpc>
              <a:spcBef>
                <a:spcPct val="0"/>
              </a:spcBef>
            </a:pPr>
            <a:r>
              <a:rPr lang="en-US" sz="3117" spc="112">
                <a:solidFill>
                  <a:srgbClr val="000000"/>
                </a:solidFill>
                <a:latin typeface="Dumondi Condensed Italics"/>
                <a:ea typeface="Dumondi Condensed Italics"/>
                <a:cs typeface="Dumondi Condensed Italics"/>
                <a:sym typeface="Dumondi Condensed Italics"/>
              </a:rPr>
              <a:t>Power BI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80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8904061" y="3970780"/>
            <a:ext cx="7973164" cy="3017143"/>
          </a:xfrm>
          <a:prstGeom prst="rect">
            <a:avLst/>
          </a:prstGeom>
        </p:spPr>
        <p:txBody>
          <a:bodyPr anchor="t" rtlCol="false" tIns="0" lIns="0" bIns="0" rIns="0">
            <a:spAutoFit/>
          </a:bodyPr>
          <a:lstStyle/>
          <a:p>
            <a:pPr algn="just">
              <a:lnSpc>
                <a:spcPts val="11583"/>
              </a:lnSpc>
            </a:pPr>
            <a:r>
              <a:rPr lang="en-US" sz="11700">
                <a:solidFill>
                  <a:srgbClr val="000000"/>
                </a:solidFill>
                <a:latin typeface="Asap Condensed Bold"/>
                <a:ea typeface="Asap Condensed Bold"/>
                <a:cs typeface="Asap Condensed Bold"/>
                <a:sym typeface="Asap Condensed Bold"/>
              </a:rPr>
              <a:t>DATA INTEGRATION</a:t>
            </a:r>
          </a:p>
        </p:txBody>
      </p:sp>
      <p:sp>
        <p:nvSpPr>
          <p:cNvPr name="AutoShape 16" id="16"/>
          <p:cNvSpPr/>
          <p:nvPr/>
        </p:nvSpPr>
        <p:spPr>
          <a:xfrm>
            <a:off x="1028700" y="2005522"/>
            <a:ext cx="16230600" cy="0"/>
          </a:xfrm>
          <a:prstGeom prst="line">
            <a:avLst/>
          </a:prstGeom>
          <a:ln cap="flat" w="47625">
            <a:solidFill>
              <a:srgbClr val="000000"/>
            </a:solidFill>
            <a:prstDash val="solid"/>
            <a:headEnd type="none" len="sm" w="sm"/>
            <a:tailEnd type="none" len="sm" w="sm"/>
          </a:ln>
        </p:spPr>
      </p:sp>
      <p:pic>
        <p:nvPicPr>
          <p:cNvPr name="Picture 17" id="17"/>
          <p:cNvPicPr>
            <a:picLocks noChangeAspect="true"/>
          </p:cNvPicPr>
          <p:nvPr/>
        </p:nvPicPr>
        <p:blipFill>
          <a:blip r:embed="rId2"/>
          <a:srcRect l="0" t="0" r="0" b="0"/>
          <a:stretch>
            <a:fillRect/>
          </a:stretch>
        </p:blipFill>
        <p:spPr>
          <a:xfrm flipH="false" flipV="false" rot="0">
            <a:off x="1759396" y="1316799"/>
            <a:ext cx="7598650" cy="1303418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494251" y="144891"/>
            <a:ext cx="3363512" cy="33635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37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2" id="22"/>
          <p:cNvGrpSpPr/>
          <p:nvPr/>
        </p:nvGrpSpPr>
        <p:grpSpPr>
          <a:xfrm rot="0">
            <a:off x="3419151" y="8537118"/>
            <a:ext cx="1023862" cy="102386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4857745" y="690402"/>
            <a:ext cx="676596" cy="67659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87438" y="7593839"/>
            <a:ext cx="3629641" cy="362964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6906354" y="5984349"/>
            <a:ext cx="705891" cy="70589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4" id="34"/>
          <p:cNvSpPr/>
          <p:nvPr/>
        </p:nvSpPr>
        <p:spPr>
          <a:xfrm flipH="false" flipV="false" rot="0">
            <a:off x="1923418" y="1617613"/>
            <a:ext cx="14441055" cy="7051773"/>
          </a:xfrm>
          <a:custGeom>
            <a:avLst/>
            <a:gdLst/>
            <a:ahLst/>
            <a:cxnLst/>
            <a:rect r="r" b="b" t="t" l="l"/>
            <a:pathLst>
              <a:path h="7051773" w="14441055">
                <a:moveTo>
                  <a:pt x="0" y="0"/>
                </a:moveTo>
                <a:lnTo>
                  <a:pt x="14441055" y="0"/>
                </a:lnTo>
                <a:lnTo>
                  <a:pt x="14441055" y="7051774"/>
                </a:lnTo>
                <a:lnTo>
                  <a:pt x="0" y="7051774"/>
                </a:lnTo>
                <a:lnTo>
                  <a:pt x="0" y="0"/>
                </a:lnTo>
                <a:close/>
              </a:path>
            </a:pathLst>
          </a:custGeom>
          <a:blipFill>
            <a:blip r:embed="rId2"/>
            <a:stretch>
              <a:fillRect l="0" t="-4773" r="0" b="-4773"/>
            </a:stretch>
          </a:blipFill>
        </p:spPr>
      </p:sp>
      <p:sp>
        <p:nvSpPr>
          <p:cNvPr name="TextBox 35" id="35"/>
          <p:cNvSpPr txBox="true"/>
          <p:nvPr/>
        </p:nvSpPr>
        <p:spPr>
          <a:xfrm rot="0">
            <a:off x="6233458" y="109045"/>
            <a:ext cx="7747940" cy="1318894"/>
          </a:xfrm>
          <a:prstGeom prst="rect">
            <a:avLst/>
          </a:prstGeom>
        </p:spPr>
        <p:txBody>
          <a:bodyPr anchor="t" rtlCol="false" tIns="0" lIns="0" bIns="0" rIns="0">
            <a:spAutoFit/>
          </a:bodyPr>
          <a:lstStyle/>
          <a:p>
            <a:pPr algn="just">
              <a:lnSpc>
                <a:spcPts val="10780"/>
              </a:lnSpc>
              <a:spcBef>
                <a:spcPct val="0"/>
              </a:spcBef>
            </a:pPr>
            <a:r>
              <a:rPr lang="en-US" sz="7700">
                <a:solidFill>
                  <a:srgbClr val="000000"/>
                </a:solidFill>
                <a:latin typeface="Asap Condensed Bold"/>
                <a:ea typeface="Asap Condensed Bold"/>
                <a:cs typeface="Asap Condensed Bold"/>
                <a:sym typeface="Asap Condensed Bold"/>
              </a:rPr>
              <a:t>CONTROL 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494251" y="144891"/>
            <a:ext cx="3363512" cy="33635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41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2" id="22"/>
          <p:cNvGrpSpPr/>
          <p:nvPr/>
        </p:nvGrpSpPr>
        <p:grpSpPr>
          <a:xfrm rot="0">
            <a:off x="3419151" y="8537118"/>
            <a:ext cx="1023862" cy="102386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4857745" y="690402"/>
            <a:ext cx="676596" cy="67659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87438" y="7593839"/>
            <a:ext cx="3629641" cy="362964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6906354" y="5984349"/>
            <a:ext cx="705891" cy="70589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4" id="34"/>
          <p:cNvSpPr/>
          <p:nvPr/>
        </p:nvSpPr>
        <p:spPr>
          <a:xfrm flipH="false" flipV="false" rot="0">
            <a:off x="1923418" y="1617613"/>
            <a:ext cx="14441095" cy="7791046"/>
          </a:xfrm>
          <a:custGeom>
            <a:avLst/>
            <a:gdLst/>
            <a:ahLst/>
            <a:cxnLst/>
            <a:rect r="r" b="b" t="t" l="l"/>
            <a:pathLst>
              <a:path h="7791046" w="14441095">
                <a:moveTo>
                  <a:pt x="0" y="0"/>
                </a:moveTo>
                <a:lnTo>
                  <a:pt x="14441094" y="0"/>
                </a:lnTo>
                <a:lnTo>
                  <a:pt x="14441094" y="7791047"/>
                </a:lnTo>
                <a:lnTo>
                  <a:pt x="0" y="7791047"/>
                </a:lnTo>
                <a:lnTo>
                  <a:pt x="0" y="0"/>
                </a:lnTo>
                <a:close/>
              </a:path>
            </a:pathLst>
          </a:custGeom>
          <a:blipFill>
            <a:blip r:embed="rId2"/>
            <a:stretch>
              <a:fillRect l="0" t="-3740" r="0" b="-1732"/>
            </a:stretch>
          </a:blipFill>
        </p:spPr>
      </p:sp>
      <p:sp>
        <p:nvSpPr>
          <p:cNvPr name="TextBox 35" id="35"/>
          <p:cNvSpPr txBox="true"/>
          <p:nvPr/>
        </p:nvSpPr>
        <p:spPr>
          <a:xfrm rot="0">
            <a:off x="6233458" y="109045"/>
            <a:ext cx="7747940" cy="1318894"/>
          </a:xfrm>
          <a:prstGeom prst="rect">
            <a:avLst/>
          </a:prstGeom>
        </p:spPr>
        <p:txBody>
          <a:bodyPr anchor="t" rtlCol="false" tIns="0" lIns="0" bIns="0" rIns="0">
            <a:spAutoFit/>
          </a:bodyPr>
          <a:lstStyle/>
          <a:p>
            <a:pPr algn="just">
              <a:lnSpc>
                <a:spcPts val="10780"/>
              </a:lnSpc>
              <a:spcBef>
                <a:spcPct val="0"/>
              </a:spcBef>
            </a:pPr>
            <a:r>
              <a:rPr lang="en-US" sz="7700">
                <a:solidFill>
                  <a:srgbClr val="000000"/>
                </a:solidFill>
                <a:latin typeface="Asap Condensed Bold"/>
                <a:ea typeface="Asap Condensed Bold"/>
                <a:cs typeface="Asap Condensed Bold"/>
                <a:sym typeface="Asap Condensed Bold"/>
              </a:rPr>
              <a:t>DIMCUSTOMERS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4505" y="382412"/>
            <a:ext cx="2896113" cy="28961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005976" y="2015000"/>
            <a:ext cx="737438" cy="321067"/>
            <a:chOff x="0" y="0"/>
            <a:chExt cx="983250" cy="428090"/>
          </a:xfrm>
        </p:grpSpPr>
        <p:grpSp>
          <p:nvGrpSpPr>
            <p:cNvPr name="Group 6" id="6"/>
            <p:cNvGrpSpPr/>
            <p:nvPr/>
          </p:nvGrpSpPr>
          <p:grpSpPr>
            <a:xfrm rot="0">
              <a:off x="0" y="0"/>
              <a:ext cx="428090" cy="4280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55160" y="0"/>
              <a:ext cx="428090" cy="4280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grpSp>
        <p:nvGrpSpPr>
          <p:cNvPr name="Group 12" id="12"/>
          <p:cNvGrpSpPr/>
          <p:nvPr/>
        </p:nvGrpSpPr>
        <p:grpSpPr>
          <a:xfrm rot="0">
            <a:off x="885825" y="7645525"/>
            <a:ext cx="1023862" cy="102386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106257">
            <a:off x="15429887" y="7248008"/>
            <a:ext cx="2067149" cy="20671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10106257">
            <a:off x="4466603" y="797339"/>
            <a:ext cx="462723" cy="46272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214059" y="1830469"/>
            <a:ext cx="16265564" cy="6191305"/>
          </a:xfrm>
          <a:custGeom>
            <a:avLst/>
            <a:gdLst/>
            <a:ahLst/>
            <a:cxnLst/>
            <a:rect r="r" b="b" t="t" l="l"/>
            <a:pathLst>
              <a:path h="6191305" w="16265564">
                <a:moveTo>
                  <a:pt x="0" y="0"/>
                </a:moveTo>
                <a:lnTo>
                  <a:pt x="16265564" y="0"/>
                </a:lnTo>
                <a:lnTo>
                  <a:pt x="16265564" y="6191305"/>
                </a:lnTo>
                <a:lnTo>
                  <a:pt x="0" y="6191305"/>
                </a:lnTo>
                <a:lnTo>
                  <a:pt x="0" y="0"/>
                </a:lnTo>
                <a:close/>
              </a:path>
            </a:pathLst>
          </a:custGeom>
          <a:blipFill>
            <a:blip r:embed="rId2"/>
            <a:stretch>
              <a:fillRect l="-921" t="0" r="-173" b="0"/>
            </a:stretch>
          </a:blipFill>
        </p:spPr>
      </p:sp>
      <p:sp>
        <p:nvSpPr>
          <p:cNvPr name="TextBox 22" id="22"/>
          <p:cNvSpPr txBox="true"/>
          <p:nvPr/>
        </p:nvSpPr>
        <p:spPr>
          <a:xfrm rot="0">
            <a:off x="6428507" y="293053"/>
            <a:ext cx="7747940" cy="1318894"/>
          </a:xfrm>
          <a:prstGeom prst="rect">
            <a:avLst/>
          </a:prstGeom>
        </p:spPr>
        <p:txBody>
          <a:bodyPr anchor="t" rtlCol="false" tIns="0" lIns="0" bIns="0" rIns="0">
            <a:spAutoFit/>
          </a:bodyPr>
          <a:lstStyle/>
          <a:p>
            <a:pPr algn="just">
              <a:lnSpc>
                <a:spcPts val="10780"/>
              </a:lnSpc>
              <a:spcBef>
                <a:spcPct val="0"/>
              </a:spcBef>
            </a:pPr>
            <a:r>
              <a:rPr lang="en-US" sz="7700">
                <a:solidFill>
                  <a:srgbClr val="000000"/>
                </a:solidFill>
                <a:latin typeface="Asap Condensed Bold"/>
                <a:ea typeface="Asap Condensed Bold"/>
                <a:cs typeface="Asap Condensed Bold"/>
                <a:sym typeface="Asap Condensed Bold"/>
              </a:rPr>
              <a:t>DIMPRODUCT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4505" y="382412"/>
            <a:ext cx="2896113" cy="28961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912925"/>
            <a:ext cx="1023862" cy="10238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106257">
            <a:off x="14837976" y="5122977"/>
            <a:ext cx="2067149" cy="20671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106257">
            <a:off x="4466603" y="797339"/>
            <a:ext cx="462723" cy="4627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40631" y="2046563"/>
            <a:ext cx="15718669" cy="4021410"/>
          </a:xfrm>
          <a:custGeom>
            <a:avLst/>
            <a:gdLst/>
            <a:ahLst/>
            <a:cxnLst/>
            <a:rect r="r" b="b" t="t" l="l"/>
            <a:pathLst>
              <a:path h="4021410" w="15718669">
                <a:moveTo>
                  <a:pt x="0" y="0"/>
                </a:moveTo>
                <a:lnTo>
                  <a:pt x="15718669" y="0"/>
                </a:lnTo>
                <a:lnTo>
                  <a:pt x="15718669" y="4021410"/>
                </a:lnTo>
                <a:lnTo>
                  <a:pt x="0" y="4021410"/>
                </a:lnTo>
                <a:lnTo>
                  <a:pt x="0" y="0"/>
                </a:lnTo>
                <a:close/>
              </a:path>
            </a:pathLst>
          </a:custGeom>
          <a:blipFill>
            <a:blip r:embed="rId2"/>
            <a:stretch>
              <a:fillRect l="-680" t="-3420" r="-680" b="0"/>
            </a:stretch>
          </a:blipFill>
        </p:spPr>
      </p:sp>
      <p:sp>
        <p:nvSpPr>
          <p:cNvPr name="TextBox 15" id="15"/>
          <p:cNvSpPr txBox="true"/>
          <p:nvPr/>
        </p:nvSpPr>
        <p:spPr>
          <a:xfrm rot="0">
            <a:off x="6428507" y="293053"/>
            <a:ext cx="7747940" cy="1318894"/>
          </a:xfrm>
          <a:prstGeom prst="rect">
            <a:avLst/>
          </a:prstGeom>
        </p:spPr>
        <p:txBody>
          <a:bodyPr anchor="t" rtlCol="false" tIns="0" lIns="0" bIns="0" rIns="0">
            <a:spAutoFit/>
          </a:bodyPr>
          <a:lstStyle/>
          <a:p>
            <a:pPr algn="just">
              <a:lnSpc>
                <a:spcPts val="10780"/>
              </a:lnSpc>
              <a:spcBef>
                <a:spcPct val="0"/>
              </a:spcBef>
            </a:pPr>
            <a:r>
              <a:rPr lang="en-US" sz="7700">
                <a:solidFill>
                  <a:srgbClr val="000000"/>
                </a:solidFill>
                <a:latin typeface="Asap Condensed Bold"/>
                <a:ea typeface="Asap Condensed Bold"/>
                <a:cs typeface="Asap Condensed Bold"/>
                <a:sym typeface="Asap Condensed Bold"/>
              </a:rPr>
              <a:t>FACTSALES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DAGLP-1PIOE</dc:identifier>
  <dcterms:modified xsi:type="dcterms:W3CDTF">2011-08-01T06:04:30Z</dcterms:modified>
  <cp:revision>1</cp:revision>
  <dc:title>Competitive Analysis Presentation</dc:title>
</cp:coreProperties>
</file>